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57" r:id="rId4"/>
    <p:sldId id="258" r:id="rId5"/>
    <p:sldId id="261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C6E0"/>
    <a:srgbClr val="475A83"/>
    <a:srgbClr val="4C6392"/>
    <a:srgbClr val="556DA1"/>
    <a:srgbClr val="5B9BD5"/>
    <a:srgbClr val="475B86"/>
    <a:srgbClr val="4E6494"/>
    <a:srgbClr val="5770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90"/>
    <p:restoredTop sz="94667"/>
  </p:normalViewPr>
  <p:slideViewPr>
    <p:cSldViewPr snapToGrid="0" snapToObjects="1">
      <p:cViewPr>
        <p:scale>
          <a:sx n="112" d="100"/>
          <a:sy n="112" d="100"/>
        </p:scale>
        <p:origin x="-176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CCE03-E8EE-A244-9431-01911FB8FBFD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6BD3F4-B82C-EE47-B243-A265F71429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7802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BD3F4-B82C-EE47-B243-A265F714299D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3569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018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2382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4970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1280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01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5101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3592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207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6834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187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4651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FC0A0-0124-9648-8AE4-6C5860728E74}" type="datetimeFigureOut">
              <a:rPr kumimoji="1" lang="zh-CN" altLang="en-US" smtClean="0"/>
              <a:t>2017/1/17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E650E-E317-BE4C-B530-DFB0D40B8B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8053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5.tiff"/><Relationship Id="rId5" Type="http://schemas.openxmlformats.org/officeDocument/2006/relationships/image" Target="../media/image9.png"/><Relationship Id="rId6" Type="http://schemas.openxmlformats.org/officeDocument/2006/relationships/image" Target="../media/image4.tiff"/><Relationship Id="rId7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8957" y="437255"/>
            <a:ext cx="3674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000" dirty="0" smtClean="0">
                <a:solidFill>
                  <a:schemeClr val="bg1"/>
                </a:solidFill>
              </a:rPr>
              <a:t>车联移动互联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830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14412" y="1778293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/>
              <a:t>原始移动互联架构缺陷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647865" y="2738201"/>
            <a:ext cx="5638635" cy="2021510"/>
          </a:xfrm>
          <a:prstGeom prst="rect">
            <a:avLst/>
          </a:prstGeom>
          <a:noFill/>
        </p:spPr>
        <p:txBody>
          <a:bodyPr wrap="square" tIns="36000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USB</a:t>
            </a:r>
            <a:r>
              <a:rPr kumimoji="1" lang="zh-CN" altLang="en-US" dirty="0" smtClean="0"/>
              <a:t>链接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没线或者忘带线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一切等于没有</a:t>
            </a:r>
            <a:endParaRPr kumimoji="1" lang="en-US" altLang="zh-CN" dirty="0" smtClean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zh-CN" altLang="en-US" dirty="0" smtClean="0"/>
              <a:t>链接过程中很容易就断开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黑屏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拔线</a:t>
            </a:r>
            <a:r>
              <a:rPr kumimoji="1" lang="en-US" altLang="zh-CN" dirty="0" smtClean="0"/>
              <a:t>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zh-CN" altLang="en-US" dirty="0" smtClean="0"/>
              <a:t>链接过程中使用的流量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需要单独为车机购买一张卡</a:t>
            </a:r>
            <a:endParaRPr kumimoji="1" lang="en-US" altLang="zh-CN" dirty="0" smtClean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zh-CN" altLang="en-US" dirty="0" smtClean="0"/>
              <a:t>链接过程中</a:t>
            </a:r>
            <a:r>
              <a:rPr kumimoji="1" lang="en-US" altLang="zh-CN" dirty="0" smtClean="0"/>
              <a:t>,USB</a:t>
            </a:r>
            <a:r>
              <a:rPr kumimoji="1" lang="zh-CN" altLang="en-US" dirty="0" smtClean="0"/>
              <a:t>不能断开</a:t>
            </a:r>
            <a:endParaRPr kumimoji="1" lang="en-US" altLang="zh-CN" dirty="0" smtClean="0"/>
          </a:p>
          <a:p>
            <a:pPr marL="342900" indent="-342900">
              <a:buAutoNum type="arabicPeriod"/>
            </a:pPr>
            <a:endParaRPr kumimoji="1"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591464" y="1778292"/>
            <a:ext cx="51090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3200" dirty="0" smtClean="0"/>
              <a:t>车联独创的移动</a:t>
            </a:r>
            <a:r>
              <a:rPr kumimoji="1" lang="zh-CN" altLang="en-US" sz="3200" smtClean="0"/>
              <a:t>互联的优势</a:t>
            </a:r>
            <a:endParaRPr lang="zh-CN" altLang="en-US" sz="3200" dirty="0"/>
          </a:p>
        </p:txBody>
      </p:sp>
      <p:sp>
        <p:nvSpPr>
          <p:cNvPr id="7" name="文本框 6"/>
          <p:cNvSpPr txBox="1"/>
          <p:nvPr/>
        </p:nvSpPr>
        <p:spPr>
          <a:xfrm>
            <a:off x="6843713" y="2738201"/>
            <a:ext cx="41719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zh-CN" altLang="en-US" dirty="0" smtClean="0"/>
              <a:t>不需要</a:t>
            </a:r>
            <a:r>
              <a:rPr kumimoji="1" lang="en-US" altLang="zh-CN" dirty="0" smtClean="0"/>
              <a:t>USB</a:t>
            </a:r>
            <a:r>
              <a:rPr kumimoji="1" lang="zh-CN" altLang="en-US" dirty="0" smtClean="0"/>
              <a:t>链接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wifi</a:t>
            </a:r>
            <a:r>
              <a:rPr kumimoji="1" lang="zh-CN" altLang="en-US" dirty="0" smtClean="0"/>
              <a:t>介入</a:t>
            </a:r>
            <a:endParaRPr kumimoji="1" lang="en-US" altLang="zh-CN" dirty="0" smtClean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zh-CN" dirty="0" err="1" smtClean="0"/>
              <a:t>Wifi</a:t>
            </a:r>
            <a:r>
              <a:rPr kumimoji="1" lang="zh-CN" altLang="en-US" dirty="0" smtClean="0"/>
              <a:t>不断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连接不断</a:t>
            </a:r>
            <a:endParaRPr kumimoji="1" lang="en-US" altLang="zh-CN" dirty="0" smtClean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zh-CN" altLang="en-US" dirty="0" smtClean="0"/>
              <a:t>车机的流量不用再买一张卡</a:t>
            </a:r>
            <a:endParaRPr kumimoji="1" lang="en-US" altLang="zh-CN" dirty="0" smtClean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zh-CN" altLang="en-US" dirty="0" smtClean="0"/>
              <a:t>我们链接过程中不知道什么叫</a:t>
            </a:r>
            <a:r>
              <a:rPr kumimoji="1" lang="en-US" altLang="zh-CN" dirty="0" smtClean="0"/>
              <a:t>USB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586061" y="646767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/>
              <a:t>对比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6589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616" y="4540910"/>
            <a:ext cx="1598789" cy="1478673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3671882" y="1814517"/>
            <a:ext cx="4600575" cy="38004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dirty="0" smtClean="0">
              <a:solidFill>
                <a:schemeClr val="tx1"/>
              </a:solidFill>
            </a:endParaRPr>
          </a:p>
          <a:p>
            <a:pPr algn="ctr"/>
            <a:endParaRPr kumimoji="1" lang="en-US" altLang="zh-CN" dirty="0">
              <a:solidFill>
                <a:schemeClr val="tx1"/>
              </a:solidFill>
            </a:endParaRPr>
          </a:p>
          <a:p>
            <a:pPr algn="ctr"/>
            <a:endParaRPr kumimoji="1" lang="en-US" altLang="zh-CN" dirty="0" smtClean="0">
              <a:solidFill>
                <a:schemeClr val="tx1"/>
              </a:solidFill>
            </a:endParaRPr>
          </a:p>
          <a:p>
            <a:pPr algn="ctr"/>
            <a:r>
              <a:rPr kumimoji="1" lang="zh-CN" altLang="en-US" sz="2800" dirty="0" smtClean="0">
                <a:solidFill>
                  <a:schemeClr val="tx1"/>
                </a:solidFill>
              </a:rPr>
              <a:t>车机</a:t>
            </a:r>
            <a:endParaRPr kumimoji="1" lang="zh-CN" altLang="en-US" sz="2800" dirty="0">
              <a:solidFill>
                <a:schemeClr val="tx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720" y="2314582"/>
            <a:ext cx="690563" cy="6905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3604" y="2331837"/>
            <a:ext cx="879953" cy="6858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3787" y="2331837"/>
            <a:ext cx="585787" cy="58578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5534" y="3290897"/>
            <a:ext cx="539510" cy="5395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5977" y="3099048"/>
            <a:ext cx="815734" cy="81573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485" y="2243023"/>
            <a:ext cx="708558" cy="762237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3671883" y="4657437"/>
            <a:ext cx="4600574" cy="457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</a:rPr>
              <a:t>使用模式 </a:t>
            </a:r>
            <a:r>
              <a:rPr kumimoji="1" lang="en-US" altLang="zh-CN" dirty="0" smtClean="0">
                <a:solidFill>
                  <a:schemeClr val="tx1"/>
                </a:solidFill>
              </a:rPr>
              <a:t>:</a:t>
            </a:r>
            <a:r>
              <a:rPr kumimoji="1" lang="zh-CN" altLang="en-US" dirty="0" smtClean="0">
                <a:solidFill>
                  <a:schemeClr val="tx1"/>
                </a:solidFill>
              </a:rPr>
              <a:t> 在线</a:t>
            </a:r>
            <a:r>
              <a:rPr kumimoji="1" lang="en-US" altLang="zh-CN" dirty="0">
                <a:solidFill>
                  <a:schemeClr val="tx1"/>
                </a:solidFill>
              </a:rPr>
              <a:t>/</a:t>
            </a:r>
            <a:r>
              <a:rPr kumimoji="1" lang="zh-CN" altLang="en-US" dirty="0">
                <a:solidFill>
                  <a:schemeClr val="tx1"/>
                </a:solidFill>
              </a:rPr>
              <a:t>离线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848" y="3191485"/>
            <a:ext cx="829195" cy="756458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323" y="3167191"/>
            <a:ext cx="770912" cy="679448"/>
          </a:xfrm>
          <a:prstGeom prst="rect">
            <a:avLst/>
          </a:prstGeom>
        </p:spPr>
      </p:pic>
      <p:cxnSp>
        <p:nvCxnSpPr>
          <p:cNvPr id="21" name="直线箭头连接符 20"/>
          <p:cNvCxnSpPr/>
          <p:nvPr/>
        </p:nvCxnSpPr>
        <p:spPr>
          <a:xfrm>
            <a:off x="8446668" y="4842439"/>
            <a:ext cx="1343170" cy="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434915" y="4288105"/>
            <a:ext cx="129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Web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sever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  <p:sp>
        <p:nvSpPr>
          <p:cNvPr id="27" name="文本框 26"/>
          <p:cNvSpPr txBox="1"/>
          <p:nvPr/>
        </p:nvSpPr>
        <p:spPr>
          <a:xfrm>
            <a:off x="8614983" y="4978130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api</a:t>
            </a:r>
            <a:endParaRPr kumimoji="1" lang="zh-CN" altLang="en-US" dirty="0"/>
          </a:p>
        </p:txBody>
      </p:sp>
      <p:cxnSp>
        <p:nvCxnSpPr>
          <p:cNvPr id="28" name="直线箭头连接符 27"/>
          <p:cNvCxnSpPr/>
          <p:nvPr/>
        </p:nvCxnSpPr>
        <p:spPr>
          <a:xfrm flipH="1">
            <a:off x="10569019" y="3302716"/>
            <a:ext cx="24002" cy="123819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图片 2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4385" y="1710735"/>
            <a:ext cx="1589268" cy="1499634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9789838" y="92681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互联网资源</a:t>
            </a:r>
            <a:endParaRPr kumimoji="1" lang="en-US" altLang="zh-CN" dirty="0" smtClean="0"/>
          </a:p>
        </p:txBody>
      </p:sp>
      <p:sp>
        <p:nvSpPr>
          <p:cNvPr id="41" name="文本框 40"/>
          <p:cNvSpPr txBox="1"/>
          <p:nvPr/>
        </p:nvSpPr>
        <p:spPr>
          <a:xfrm>
            <a:off x="7177199" y="6139820"/>
            <a:ext cx="259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wifi</a:t>
            </a:r>
            <a:r>
              <a:rPr kumimoji="1" lang="zh-CN" altLang="en-US" dirty="0" smtClean="0"/>
              <a:t>链接</a:t>
            </a:r>
            <a:r>
              <a:rPr kumimoji="1" lang="en-US" altLang="zh-CN" dirty="0" smtClean="0"/>
              <a:t>,web</a:t>
            </a:r>
            <a:r>
              <a:rPr kumimoji="1" lang="zh-CN" altLang="en-US" dirty="0" smtClean="0"/>
              <a:t>组建本地化</a:t>
            </a:r>
            <a:endParaRPr kumimoji="1"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388579" y="1965852"/>
            <a:ext cx="2689459" cy="25731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700067" y="2548292"/>
            <a:ext cx="22412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zh-CN" altLang="en-US" dirty="0" smtClean="0"/>
              <a:t>页面使用</a:t>
            </a:r>
            <a:r>
              <a:rPr kumimoji="1" lang="en-US" altLang="zh-CN" dirty="0" smtClean="0"/>
              <a:t>H5</a:t>
            </a:r>
            <a:r>
              <a:rPr kumimoji="1" lang="zh-CN" altLang="en-US" dirty="0" smtClean="0"/>
              <a:t>展示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方便升级和修改</a:t>
            </a:r>
            <a:endParaRPr kumimoji="1" lang="en-US" altLang="zh-CN" dirty="0" smtClean="0"/>
          </a:p>
          <a:p>
            <a:pPr marL="342900" indent="-342900">
              <a:buAutoNum type="arabicPeriod"/>
            </a:pPr>
            <a:r>
              <a:rPr kumimoji="1" lang="zh-CN" altLang="en-US" dirty="0" smtClean="0"/>
              <a:t>所有的功能调用以</a:t>
            </a:r>
            <a:r>
              <a:rPr kumimoji="1" lang="en-US" altLang="zh-CN" dirty="0" err="1" smtClean="0"/>
              <a:t>api</a:t>
            </a:r>
            <a:r>
              <a:rPr kumimoji="1" lang="zh-CN" altLang="en-US" dirty="0" smtClean="0"/>
              <a:t>形式提供接口</a:t>
            </a:r>
            <a:endParaRPr kumimoji="1" lang="en-US" altLang="zh-CN" dirty="0" smtClean="0"/>
          </a:p>
          <a:p>
            <a:pPr marL="342900" indent="-342900">
              <a:buAutoNum type="arabicPeriod"/>
            </a:pPr>
            <a:r>
              <a:rPr kumimoji="1" lang="zh-CN" altLang="en-US" dirty="0" smtClean="0"/>
              <a:t>迭代快速</a:t>
            </a:r>
            <a:endParaRPr kumimoji="1" lang="zh-CN" altLang="en-US" dirty="0"/>
          </a:p>
        </p:txBody>
      </p:sp>
      <p:sp>
        <p:nvSpPr>
          <p:cNvPr id="47" name="文本框 46"/>
          <p:cNvSpPr txBox="1"/>
          <p:nvPr/>
        </p:nvSpPr>
        <p:spPr>
          <a:xfrm>
            <a:off x="526542" y="215496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第三方开发</a:t>
            </a:r>
            <a:endParaRPr kumimoji="1" lang="en-US" altLang="zh-CN" dirty="0" smtClean="0"/>
          </a:p>
        </p:txBody>
      </p:sp>
      <p:sp>
        <p:nvSpPr>
          <p:cNvPr id="48" name="文本框 47"/>
          <p:cNvSpPr txBox="1"/>
          <p:nvPr/>
        </p:nvSpPr>
        <p:spPr>
          <a:xfrm>
            <a:off x="2728629" y="484243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组件</a:t>
            </a:r>
            <a:endParaRPr kumimoji="1" lang="zh-CN" altLang="en-US" dirty="0"/>
          </a:p>
        </p:txBody>
      </p:sp>
      <p:sp>
        <p:nvSpPr>
          <p:cNvPr id="49" name="直角上箭头 48"/>
          <p:cNvSpPr/>
          <p:nvPr/>
        </p:nvSpPr>
        <p:spPr>
          <a:xfrm rot="5400000">
            <a:off x="2873580" y="4180630"/>
            <a:ext cx="310116" cy="1124029"/>
          </a:xfrm>
          <a:prstGeom prst="bentUpArrow">
            <a:avLst>
              <a:gd name="adj1" fmla="val 0"/>
              <a:gd name="adj2" fmla="val 25000"/>
              <a:gd name="adj3" fmla="val 2685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452709" y="232931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/>
              <a:t>车联独创的移动互联设计框架</a:t>
            </a:r>
            <a:endParaRPr kumimoji="1" lang="zh-CN" altLang="en-US" sz="3200" dirty="0"/>
          </a:p>
        </p:txBody>
      </p:sp>
      <p:pic>
        <p:nvPicPr>
          <p:cNvPr id="51" name="图片 5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977" y="964216"/>
            <a:ext cx="1971585" cy="809595"/>
          </a:xfrm>
          <a:prstGeom prst="rect">
            <a:avLst/>
          </a:prstGeom>
        </p:spPr>
      </p:pic>
      <p:sp>
        <p:nvSpPr>
          <p:cNvPr id="4" name="圆角右箭头 3"/>
          <p:cNvSpPr/>
          <p:nvPr/>
        </p:nvSpPr>
        <p:spPr>
          <a:xfrm rot="16200000">
            <a:off x="8409897" y="4526231"/>
            <a:ext cx="458580" cy="2301302"/>
          </a:xfrm>
          <a:prstGeom prst="bentArrow">
            <a:avLst>
              <a:gd name="adj1" fmla="val 0"/>
              <a:gd name="adj2" fmla="val 25000"/>
              <a:gd name="adj3" fmla="val 25000"/>
              <a:gd name="adj4" fmla="val 4375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033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233" y="1208184"/>
            <a:ext cx="5256588" cy="3305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54242" y="589436"/>
            <a:ext cx="595035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/>
              <a:t>车</a:t>
            </a:r>
            <a:endParaRPr kumimoji="1" lang="en-US" altLang="zh-CN" sz="3200" dirty="0" smtClean="0"/>
          </a:p>
          <a:p>
            <a:r>
              <a:rPr kumimoji="1" lang="zh-CN" altLang="en-US" sz="3200" dirty="0" smtClean="0"/>
              <a:t>联</a:t>
            </a:r>
            <a:endParaRPr kumimoji="1" lang="en-US" altLang="zh-CN" sz="3200" dirty="0" smtClean="0"/>
          </a:p>
          <a:p>
            <a:r>
              <a:rPr kumimoji="1" lang="zh-CN" altLang="en-US" sz="3200" dirty="0" smtClean="0"/>
              <a:t>天</a:t>
            </a:r>
            <a:endParaRPr kumimoji="1" lang="en-US" altLang="zh-CN" sz="3200" dirty="0" smtClean="0"/>
          </a:p>
          <a:p>
            <a:r>
              <a:rPr kumimoji="1" lang="zh-CN" altLang="en-US" sz="3200" dirty="0" smtClean="0"/>
              <a:t>下</a:t>
            </a:r>
            <a:endParaRPr kumimoji="1" lang="en-US" altLang="zh-CN" sz="3200" dirty="0" smtClean="0"/>
          </a:p>
          <a:p>
            <a:r>
              <a:rPr kumimoji="1" lang="zh-CN" altLang="en-US" sz="3200" dirty="0" smtClean="0"/>
              <a:t>移</a:t>
            </a:r>
            <a:endParaRPr kumimoji="1" lang="en-US" altLang="zh-CN" sz="3200" dirty="0" smtClean="0"/>
          </a:p>
          <a:p>
            <a:r>
              <a:rPr kumimoji="1" lang="zh-CN" altLang="en-US" sz="3200" dirty="0" smtClean="0"/>
              <a:t>动</a:t>
            </a:r>
            <a:endParaRPr kumimoji="1" lang="en-US" altLang="zh-CN" sz="3200" dirty="0" smtClean="0"/>
          </a:p>
          <a:p>
            <a:r>
              <a:rPr kumimoji="1" lang="zh-CN" altLang="en-US" sz="3200" dirty="0" smtClean="0"/>
              <a:t>互</a:t>
            </a:r>
            <a:endParaRPr kumimoji="1" lang="en-US" altLang="zh-CN" sz="3200" dirty="0" smtClean="0"/>
          </a:p>
          <a:p>
            <a:r>
              <a:rPr kumimoji="1" lang="zh-CN" altLang="en-US" sz="3200" dirty="0" smtClean="0"/>
              <a:t>联</a:t>
            </a:r>
            <a:endParaRPr kumimoji="1" lang="en-US" altLang="zh-CN" sz="3200" dirty="0" smtClean="0"/>
          </a:p>
          <a:p>
            <a:r>
              <a:rPr kumimoji="1" lang="zh-CN" altLang="en-US" sz="3200" dirty="0" smtClean="0"/>
              <a:t>应</a:t>
            </a:r>
            <a:endParaRPr kumimoji="1" lang="en-US" altLang="zh-CN" sz="3200" dirty="0" smtClean="0"/>
          </a:p>
          <a:p>
            <a:r>
              <a:rPr kumimoji="1" lang="zh-CN" altLang="en-US" sz="3200" dirty="0" smtClean="0"/>
              <a:t>用</a:t>
            </a:r>
            <a:endParaRPr kumimoji="1" lang="en-US" altLang="zh-CN" sz="3200" dirty="0" smtClean="0"/>
          </a:p>
          <a:p>
            <a:r>
              <a:rPr kumimoji="1" lang="zh-CN" altLang="en-US" sz="3200" dirty="0" smtClean="0"/>
              <a:t>场</a:t>
            </a:r>
            <a:endParaRPr kumimoji="1" lang="en-US" altLang="zh-CN" sz="3200" dirty="0" smtClean="0"/>
          </a:p>
          <a:p>
            <a:r>
              <a:rPr kumimoji="1" lang="zh-CN" altLang="en-US" sz="3200" dirty="0" smtClean="0"/>
              <a:t>景</a:t>
            </a:r>
            <a:endParaRPr kumimoji="1" lang="zh-CN" altLang="en-US" sz="3200" dirty="0"/>
          </a:p>
        </p:txBody>
      </p:sp>
      <p:sp>
        <p:nvSpPr>
          <p:cNvPr id="2" name="文本框 1"/>
          <p:cNvSpPr txBox="1"/>
          <p:nvPr/>
        </p:nvSpPr>
        <p:spPr>
          <a:xfrm>
            <a:off x="2072640" y="404770"/>
            <a:ext cx="3765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车机语音导航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眼观六路耳听八方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100900" y="415086"/>
            <a:ext cx="3265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2.</a:t>
            </a:r>
            <a:r>
              <a:rPr kumimoji="1" lang="zh-CN" altLang="en-US" dirty="0"/>
              <a:t>语音播报</a:t>
            </a:r>
            <a:r>
              <a:rPr kumimoji="1" lang="zh-CN" altLang="en-US" dirty="0" smtClean="0"/>
              <a:t>消息</a:t>
            </a:r>
            <a:r>
              <a:rPr kumimoji="1" lang="en-US" altLang="zh-CN" dirty="0"/>
              <a:t>/</a:t>
            </a:r>
            <a:r>
              <a:rPr kumimoji="1" lang="zh-CN" altLang="en-US" dirty="0" smtClean="0"/>
              <a:t>新闻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行车安全</a:t>
            </a:r>
            <a:endParaRPr kumimoji="1"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0900" y="1208184"/>
            <a:ext cx="1867342" cy="1867342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100900" y="3405591"/>
            <a:ext cx="3179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开车没动力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来一首走四方吧</a:t>
            </a:r>
            <a:endParaRPr kumimoji="1"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5914" y="3774923"/>
            <a:ext cx="3789045" cy="237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59" y="656608"/>
            <a:ext cx="11573380" cy="460416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77332" y="1388533"/>
            <a:ext cx="1860127" cy="36933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 smtClean="0"/>
              <a:t>登陆平台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1070657" y="2097598"/>
            <a:ext cx="1187776" cy="369332"/>
          </a:xfrm>
          <a:prstGeom prst="rect">
            <a:avLst/>
          </a:prstGeom>
          <a:solidFill>
            <a:srgbClr val="5770A6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QQ</a:t>
            </a:r>
            <a:r>
              <a:rPr kumimoji="1" lang="zh-CN" altLang="en-US" dirty="0" smtClean="0">
                <a:solidFill>
                  <a:schemeClr val="bg1"/>
                </a:solidFill>
              </a:rPr>
              <a:t>账号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13507" y="2875079"/>
            <a:ext cx="1187776" cy="369332"/>
          </a:xfrm>
          <a:prstGeom prst="rect">
            <a:avLst/>
          </a:prstGeom>
          <a:solidFill>
            <a:srgbClr val="4E6494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微信账号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62046" y="3696806"/>
            <a:ext cx="1718263" cy="369332"/>
          </a:xfrm>
          <a:prstGeom prst="rect">
            <a:avLst/>
          </a:prstGeom>
          <a:solidFill>
            <a:srgbClr val="475B86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车联账号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825922" y="4297680"/>
            <a:ext cx="1523951" cy="502920"/>
          </a:xfrm>
          <a:prstGeom prst="roundRect">
            <a:avLst/>
          </a:prstGeom>
          <a:solidFill>
            <a:srgbClr val="C0C6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3246120" y="3696806"/>
            <a:ext cx="1165860" cy="369332"/>
          </a:xfrm>
          <a:prstGeom prst="rect">
            <a:avLst/>
          </a:prstGeom>
          <a:solidFill>
            <a:schemeClr val="bg1"/>
          </a:solidFill>
          <a:effectLst>
            <a:outerShdw blurRad="50800" dist="50800" dir="5400000" algn="ctr" rotWithShape="0">
              <a:schemeClr val="bg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 smtClean="0"/>
              <a:t>验证</a:t>
            </a:r>
            <a:endParaRPr kumimoji="1"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9486900" y="2875079"/>
            <a:ext cx="1737360" cy="369332"/>
          </a:xfrm>
          <a:prstGeom prst="rect">
            <a:avLst/>
          </a:prstGeom>
          <a:solidFill>
            <a:srgbClr val="4C6392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 smtClean="0">
                <a:solidFill>
                  <a:schemeClr val="bg1"/>
                </a:solidFill>
              </a:rPr>
              <a:t>车机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486900" y="2073845"/>
            <a:ext cx="1737360" cy="369332"/>
          </a:xfrm>
          <a:prstGeom prst="rect">
            <a:avLst/>
          </a:prstGeom>
          <a:solidFill>
            <a:srgbClr val="556DA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chemeClr val="bg1"/>
                </a:solidFill>
              </a:rPr>
              <a:t>PC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388007" y="3701722"/>
            <a:ext cx="1935145" cy="369332"/>
          </a:xfrm>
          <a:prstGeom prst="rect">
            <a:avLst/>
          </a:prstGeom>
          <a:solidFill>
            <a:srgbClr val="475A83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其他智能</a:t>
            </a:r>
            <a:r>
              <a:rPr kumimoji="1" lang="en-US" altLang="zh-CN" dirty="0" smtClean="0">
                <a:solidFill>
                  <a:schemeClr val="bg1"/>
                </a:solidFill>
              </a:rPr>
              <a:t>(</a:t>
            </a:r>
            <a:r>
              <a:rPr kumimoji="1" lang="zh-CN" altLang="en-US" dirty="0" smtClean="0">
                <a:solidFill>
                  <a:schemeClr val="bg1"/>
                </a:solidFill>
              </a:rPr>
              <a:t>电视等</a:t>
            </a:r>
            <a:r>
              <a:rPr kumimoji="1" lang="en-US" altLang="zh-CN" dirty="0" smtClean="0">
                <a:solidFill>
                  <a:schemeClr val="bg1"/>
                </a:solidFill>
              </a:rPr>
              <a:t>)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9388007" y="4297680"/>
            <a:ext cx="1523951" cy="502920"/>
          </a:xfrm>
          <a:prstGeom prst="roundRect">
            <a:avLst/>
          </a:prstGeom>
          <a:solidFill>
            <a:srgbClr val="C0C6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291827" y="1388533"/>
            <a:ext cx="2031325" cy="36933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用户可使用的功能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3465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144264" y="2514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/>
              <a:t>账号资源共享</a:t>
            </a:r>
            <a:endParaRPr kumimoji="1" lang="zh-CN" altLang="en-US" sz="32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64" y="617220"/>
            <a:ext cx="3423920" cy="2317964"/>
          </a:xfrm>
          <a:prstGeom prst="rect">
            <a:avLst/>
          </a:prstGeom>
        </p:spPr>
      </p:pic>
      <p:grpSp>
        <p:nvGrpSpPr>
          <p:cNvPr id="18" name="组 17"/>
          <p:cNvGrpSpPr/>
          <p:nvPr/>
        </p:nvGrpSpPr>
        <p:grpSpPr>
          <a:xfrm>
            <a:off x="5948680" y="1005359"/>
            <a:ext cx="3111500" cy="1973580"/>
            <a:chOff x="5708650" y="1502553"/>
            <a:chExt cx="3111500" cy="1973580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08650" y="1502553"/>
              <a:ext cx="3111500" cy="1973580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15277" y="2354697"/>
              <a:ext cx="194193" cy="194193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6277887" y="2354697"/>
              <a:ext cx="223089" cy="203520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20962" y="2345677"/>
              <a:ext cx="260743" cy="203213"/>
            </a:xfrm>
            <a:prstGeom prst="rect">
              <a:avLst/>
            </a:prstGeom>
          </p:spPr>
        </p:pic>
      </p:grpSp>
      <p:cxnSp>
        <p:nvCxnSpPr>
          <p:cNvPr id="15" name="直线箭头连接符 14"/>
          <p:cNvCxnSpPr/>
          <p:nvPr/>
        </p:nvCxnSpPr>
        <p:spPr>
          <a:xfrm>
            <a:off x="4019609" y="1837053"/>
            <a:ext cx="1619796" cy="90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426622" y="3221898"/>
            <a:ext cx="24887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数据共享</a:t>
            </a:r>
            <a:endParaRPr kumimoji="1" lang="en-US" altLang="zh-CN" dirty="0" smtClean="0"/>
          </a:p>
          <a:p>
            <a:pPr marL="342900" indent="-342900">
              <a:buAutoNum type="arabicPeriod"/>
            </a:pPr>
            <a:r>
              <a:rPr kumimoji="1" lang="en-US" altLang="zh-CN" dirty="0" smtClean="0"/>
              <a:t>PC,</a:t>
            </a:r>
            <a:r>
              <a:rPr kumimoji="1" lang="zh-CN" altLang="en-US" dirty="0" smtClean="0"/>
              <a:t>手机</a:t>
            </a:r>
            <a:endParaRPr kumimoji="1" lang="en-US" altLang="zh-CN" dirty="0" smtClean="0"/>
          </a:p>
          <a:p>
            <a:pPr marL="342900" indent="-342900">
              <a:buFontTx/>
              <a:buAutoNum type="arabicPeriod"/>
            </a:pPr>
            <a:r>
              <a:rPr kumimoji="1" lang="zh-CN" altLang="en-US" dirty="0" smtClean="0"/>
              <a:t>统一管理</a:t>
            </a:r>
            <a:endParaRPr kumimoji="1" lang="en-US" altLang="zh-CN" dirty="0" smtClean="0"/>
          </a:p>
          <a:p>
            <a:pPr marL="342900" indent="-342900">
              <a:buAutoNum type="arabicPeriod"/>
            </a:pPr>
            <a:r>
              <a:rPr kumimoji="1" lang="zh-CN" altLang="en-US" dirty="0" smtClean="0"/>
              <a:t>你的账号你的数据</a:t>
            </a:r>
            <a:endParaRPr kumimoji="1" lang="en-US" altLang="zh-CN" dirty="0" smtClean="0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9504" y="3503357"/>
            <a:ext cx="3272736" cy="2114873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4275509" y="132864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我的收藏</a:t>
            </a:r>
            <a:endParaRPr kumimoji="1" lang="zh-CN" altLang="en-US"/>
          </a:p>
        </p:txBody>
      </p:sp>
      <p:cxnSp>
        <p:nvCxnSpPr>
          <p:cNvPr id="25" name="直线箭头连接符 24"/>
          <p:cNvCxnSpPr/>
          <p:nvPr/>
        </p:nvCxnSpPr>
        <p:spPr>
          <a:xfrm flipV="1">
            <a:off x="4104366" y="2744021"/>
            <a:ext cx="1713504" cy="96302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 rot="19662364">
            <a:off x="4049686" y="29014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个人推荐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769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237</Words>
  <Application>Microsoft Macintosh PowerPoint</Application>
  <PresentationFormat>宽屏</PresentationFormat>
  <Paragraphs>59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DengXian</vt:lpstr>
      <vt:lpstr>DengXian Light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23</cp:revision>
  <dcterms:created xsi:type="dcterms:W3CDTF">2017-01-16T03:38:04Z</dcterms:created>
  <dcterms:modified xsi:type="dcterms:W3CDTF">2017-01-17T03:40:56Z</dcterms:modified>
</cp:coreProperties>
</file>

<file path=docProps/thumbnail.jpeg>
</file>